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9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298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49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63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0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61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591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553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63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94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63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9F3A-5C82-4307-95E4-24DFD218710C}" type="datetimeFigureOut">
              <a:rPr lang="es-CO" smtClean="0"/>
              <a:t>10/02/21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014D-FE44-4025-983B-E79A8D025D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8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15C388A-086B-4D4D-A97C-8249F91AB71B}"/>
              </a:ext>
            </a:extLst>
          </p:cNvPr>
          <p:cNvSpPr txBox="1">
            <a:spLocks/>
          </p:cNvSpPr>
          <p:nvPr/>
        </p:nvSpPr>
        <p:spPr>
          <a:xfrm>
            <a:off x="976886" y="54876"/>
            <a:ext cx="7000004" cy="10058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TITULO: PAPEL DEL DOPPLER EN LA CARACTERIZACIÓN DE PSEUDOANEURISMAS EN FÍSTULA A-V PROTÉSICA</a:t>
            </a:r>
            <a:b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</a:t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B800FF8-4ECA-4C0B-9727-7107898F6A92}"/>
              </a:ext>
            </a:extLst>
          </p:cNvPr>
          <p:cNvSpPr txBox="1">
            <a:spLocks/>
          </p:cNvSpPr>
          <p:nvPr/>
        </p:nvSpPr>
        <p:spPr>
          <a:xfrm>
            <a:off x="6170049" y="2604507"/>
            <a:ext cx="2685339" cy="10058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900" i="1" dirty="0">
                <a:solidFill>
                  <a:schemeClr val="bg1"/>
                </a:solidFill>
              </a:rPr>
              <a:t>Fig.  4. a y b muestran imágenes de ecografía Doppler color en cortes longitudinal y transverso respectivamente, donde se visualiza pequeño </a:t>
            </a:r>
            <a:r>
              <a:rPr lang="es-CO" sz="900" i="1" dirty="0" err="1">
                <a:solidFill>
                  <a:schemeClr val="bg1"/>
                </a:solidFill>
              </a:rPr>
              <a:t>pseudoaneurisma</a:t>
            </a:r>
            <a:r>
              <a:rPr lang="es-CO" sz="900" i="1" dirty="0">
                <a:solidFill>
                  <a:schemeClr val="bg1"/>
                </a:solidFill>
              </a:rPr>
              <a:t> peri protésico. C. representación esquemática, estudio de ecografía y Doppler color que evidencia crecimiento del mismo un mes después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773D150-7B6B-4620-BF82-7ACA771D847D}"/>
              </a:ext>
            </a:extLst>
          </p:cNvPr>
          <p:cNvSpPr txBox="1">
            <a:spLocks/>
          </p:cNvSpPr>
          <p:nvPr/>
        </p:nvSpPr>
        <p:spPr>
          <a:xfrm>
            <a:off x="482917" y="1080689"/>
            <a:ext cx="2383971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solidFill>
                  <a:schemeClr val="bg1"/>
                </a:solidFill>
              </a:rPr>
              <a:t>INTRODUCCIÓN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F59871C-E029-42E6-AFE6-51B6F4822230}"/>
              </a:ext>
            </a:extLst>
          </p:cNvPr>
          <p:cNvSpPr txBox="1">
            <a:spLocks/>
          </p:cNvSpPr>
          <p:nvPr/>
        </p:nvSpPr>
        <p:spPr>
          <a:xfrm>
            <a:off x="3181988" y="4443791"/>
            <a:ext cx="2805286" cy="8836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900" i="1" dirty="0">
                <a:solidFill>
                  <a:schemeClr val="bg1"/>
                </a:solidFill>
              </a:rPr>
              <a:t>Fig. 3. a y b. Ejemplo esquemático, ecografía y Doppler color, en corte transversal, visualiza </a:t>
            </a:r>
            <a:r>
              <a:rPr lang="es-CO" sz="900" i="1" dirty="0" err="1">
                <a:solidFill>
                  <a:schemeClr val="bg1"/>
                </a:solidFill>
              </a:rPr>
              <a:t>pseudoaneurisma</a:t>
            </a:r>
            <a:r>
              <a:rPr lang="es-CO" sz="900" i="1" dirty="0">
                <a:solidFill>
                  <a:schemeClr val="bg1"/>
                </a:solidFill>
              </a:rPr>
              <a:t> peri protésico parcialmente trombosado, su tamaño sobrepasa ampliamente el diámetro de la prótesis. Se reconoce escasa distancia a la superficie cutánea. C muestra la deformidad generada al examen físico.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7F2B6BC-6C8F-4BD1-84FC-E65C00C08375}"/>
              </a:ext>
            </a:extLst>
          </p:cNvPr>
          <p:cNvSpPr txBox="1">
            <a:spLocks/>
          </p:cNvSpPr>
          <p:nvPr/>
        </p:nvSpPr>
        <p:spPr>
          <a:xfrm>
            <a:off x="172995" y="1370190"/>
            <a:ext cx="2929025" cy="9797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200" dirty="0">
                <a:solidFill>
                  <a:schemeClr val="bg1"/>
                </a:solidFill>
              </a:rPr>
              <a:t>Los </a:t>
            </a:r>
            <a:r>
              <a:rPr lang="es-CO" sz="1200" dirty="0" err="1">
                <a:solidFill>
                  <a:schemeClr val="bg1"/>
                </a:solidFill>
              </a:rPr>
              <a:t>pseudoaneurismas</a:t>
            </a:r>
            <a:r>
              <a:rPr lang="es-CO" sz="1200" dirty="0">
                <a:solidFill>
                  <a:schemeClr val="bg1"/>
                </a:solidFill>
              </a:rPr>
              <a:t> son hallazgos comunes en los trayectos fistulosos A-V, representan una complicación frecuente principalmente en fistulas heterólogas en relación con la fatiga del material protésico por las múltiples punciones (fig.1) y  asociados a obstrucción del flujo eferente (fig.2).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BF50CA4A-B6A3-4616-81E9-CF1332280EE1}"/>
              </a:ext>
            </a:extLst>
          </p:cNvPr>
          <p:cNvSpPr txBox="1">
            <a:spLocks/>
          </p:cNvSpPr>
          <p:nvPr/>
        </p:nvSpPr>
        <p:spPr>
          <a:xfrm>
            <a:off x="124899" y="4086467"/>
            <a:ext cx="2916510" cy="9797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900" i="1" dirty="0">
                <a:solidFill>
                  <a:schemeClr val="bg1"/>
                </a:solidFill>
              </a:rPr>
              <a:t>Fig.1. Ejemplo esquemático y estudio con ecografía Doppler color, corte transversal en el que se visualiza </a:t>
            </a:r>
            <a:r>
              <a:rPr lang="es-CO" sz="900" i="1" dirty="0" err="1">
                <a:solidFill>
                  <a:schemeClr val="bg1"/>
                </a:solidFill>
              </a:rPr>
              <a:t>pseudoaneurisma</a:t>
            </a:r>
            <a:r>
              <a:rPr lang="es-CO" sz="900" i="1" dirty="0">
                <a:solidFill>
                  <a:schemeClr val="bg1"/>
                </a:solidFill>
              </a:rPr>
              <a:t> peri protésico secundario a punción.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1F077BA-FF31-43D7-968F-D244A14781DF}"/>
              </a:ext>
            </a:extLst>
          </p:cNvPr>
          <p:cNvSpPr txBox="1">
            <a:spLocks/>
          </p:cNvSpPr>
          <p:nvPr/>
        </p:nvSpPr>
        <p:spPr>
          <a:xfrm>
            <a:off x="6170049" y="3807008"/>
            <a:ext cx="2850383" cy="112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200" dirty="0">
                <a:solidFill>
                  <a:schemeClr val="bg1"/>
                </a:solidFill>
              </a:rPr>
              <a:t>Se requiere intervención cuando se evidencia rápido crecimiento, tamaño que excede 2 veces el diámetro de la prótesis o amenaza de la viabilidad de la piel adyacente y en casos de dolor intenso referido por el paciente</a:t>
            </a:r>
            <a:r>
              <a:rPr lang="es-CO" sz="1200" dirty="0">
                <a:solidFill>
                  <a:schemeClr val="bg1"/>
                </a:solidFill>
                <a:latin typeface="NexusSansPro"/>
              </a:rPr>
              <a:t>. </a:t>
            </a:r>
          </a:p>
          <a:p>
            <a:pPr algn="just"/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66D9AD30-3261-4714-96AF-3D14D0C0B24C}"/>
              </a:ext>
            </a:extLst>
          </p:cNvPr>
          <p:cNvSpPr txBox="1">
            <a:spLocks/>
          </p:cNvSpPr>
          <p:nvPr/>
        </p:nvSpPr>
        <p:spPr>
          <a:xfrm>
            <a:off x="6170049" y="5265369"/>
            <a:ext cx="2850383" cy="112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200" dirty="0">
                <a:solidFill>
                  <a:schemeClr val="bg1"/>
                </a:solidFill>
              </a:rPr>
              <a:t>A pesar de que la fistulografía se ha estandarizado en el estudio de los </a:t>
            </a:r>
            <a:r>
              <a:rPr lang="es-CO" sz="1200" dirty="0" err="1">
                <a:solidFill>
                  <a:schemeClr val="bg1"/>
                </a:solidFill>
              </a:rPr>
              <a:t>pseudoaneurismas</a:t>
            </a:r>
            <a:r>
              <a:rPr lang="es-CO" sz="1200" dirty="0">
                <a:solidFill>
                  <a:schemeClr val="bg1"/>
                </a:solidFill>
              </a:rPr>
              <a:t> de prótesis en fistulas A-V, la ecografía Doppler es la prueba inicial que permite una adecuada evaluación de sus características, incluso las que determinan manejo intervencionista.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A47B56F-92F0-4CB0-8706-07C722A49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5" t="13514" r="35753" b="64086"/>
          <a:stretch/>
        </p:blipFill>
        <p:spPr>
          <a:xfrm>
            <a:off x="192306" y="2805679"/>
            <a:ext cx="2227823" cy="1222621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35C3081-C505-4A6A-860A-75C6AD031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2" t="9448" r="10340" b="3411"/>
          <a:stretch/>
        </p:blipFill>
        <p:spPr>
          <a:xfrm>
            <a:off x="2112677" y="3496912"/>
            <a:ext cx="865424" cy="566850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CA3177-691E-4425-BB9A-96E0260C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965" y="2798145"/>
            <a:ext cx="865424" cy="616870"/>
          </a:xfrm>
          <a:prstGeom prst="rect">
            <a:avLst/>
          </a:prstGeom>
          <a:noFill/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4B86848-6ADA-4003-8E86-38B0E828F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65" t="34201" r="39189" b="42818"/>
          <a:stretch/>
        </p:blipFill>
        <p:spPr>
          <a:xfrm>
            <a:off x="192306" y="4652335"/>
            <a:ext cx="2805286" cy="13969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B46EC6-D347-4334-88EA-D5F54DEEC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070" y="5574631"/>
            <a:ext cx="958340" cy="54411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921154-F0ED-4790-8795-D05377846868}"/>
              </a:ext>
            </a:extLst>
          </p:cNvPr>
          <p:cNvSpPr/>
          <p:nvPr/>
        </p:nvSpPr>
        <p:spPr>
          <a:xfrm>
            <a:off x="172996" y="6088258"/>
            <a:ext cx="286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900" i="1" dirty="0">
                <a:solidFill>
                  <a:schemeClr val="bg1"/>
                </a:solidFill>
              </a:rPr>
              <a:t>Fig.2. Ejemplo esquemático y estudio con ecografía Doppler color, corte longitudinal en el que se visualiza </a:t>
            </a:r>
            <a:r>
              <a:rPr lang="es-CO" sz="900" i="1" dirty="0" err="1">
                <a:solidFill>
                  <a:schemeClr val="bg1"/>
                </a:solidFill>
              </a:rPr>
              <a:t>pseudoaneurisma</a:t>
            </a:r>
            <a:r>
              <a:rPr lang="es-CO" sz="900" i="1" dirty="0">
                <a:solidFill>
                  <a:schemeClr val="bg1"/>
                </a:solidFill>
              </a:rPr>
              <a:t> peri protésico asociado a trombo en la porción eferente del trayecto fistuloso.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C216A4C-3195-49CD-B908-2B4A8CDA54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649" t="13899" r="11341" b="23725"/>
          <a:stretch/>
        </p:blipFill>
        <p:spPr>
          <a:xfrm>
            <a:off x="3286875" y="1333118"/>
            <a:ext cx="2617470" cy="15837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35C32B-F8DA-4841-AA4F-D47B968CE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046" y="1238686"/>
            <a:ext cx="871053" cy="57649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F307B12-9E07-4BDA-830D-DD9928BAB3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783" t="32506" r="42703" b="36900"/>
          <a:stretch/>
        </p:blipFill>
        <p:spPr>
          <a:xfrm>
            <a:off x="3264331" y="3009861"/>
            <a:ext cx="1410926" cy="14134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709235-6299-4494-BD3E-35FDDA02C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971" y="3009861"/>
            <a:ext cx="1196653" cy="141344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ADAB908-B6CA-4604-B336-532FDA5F53BA}"/>
              </a:ext>
            </a:extLst>
          </p:cNvPr>
          <p:cNvSpPr txBox="1"/>
          <p:nvPr/>
        </p:nvSpPr>
        <p:spPr>
          <a:xfrm>
            <a:off x="3245792" y="2494170"/>
            <a:ext cx="3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9F4F825-5B99-453C-93F4-51FA9AEA10B6}"/>
              </a:ext>
            </a:extLst>
          </p:cNvPr>
          <p:cNvSpPr txBox="1"/>
          <p:nvPr/>
        </p:nvSpPr>
        <p:spPr>
          <a:xfrm>
            <a:off x="3245792" y="4103724"/>
            <a:ext cx="3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49F686A-0E25-4BCE-BFA6-97145B49AECE}"/>
              </a:ext>
            </a:extLst>
          </p:cNvPr>
          <p:cNvSpPr txBox="1"/>
          <p:nvPr/>
        </p:nvSpPr>
        <p:spPr>
          <a:xfrm>
            <a:off x="4621697" y="4118310"/>
            <a:ext cx="37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AA7C01D4-2679-471B-8A93-C5BBAB04751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840" t="30171" r="32162" b="43390"/>
          <a:stretch/>
        </p:blipFill>
        <p:spPr>
          <a:xfrm>
            <a:off x="3248395" y="5357217"/>
            <a:ext cx="1307616" cy="1221692"/>
          </a:xfrm>
          <a:prstGeom prst="rect">
            <a:avLst/>
          </a:prstGeom>
        </p:spPr>
      </p:pic>
      <p:sp>
        <p:nvSpPr>
          <p:cNvPr id="31" name="Subtítulo 2">
            <a:extLst>
              <a:ext uri="{FF2B5EF4-FFF2-40B4-BE49-F238E27FC236}">
                <a16:creationId xmlns:a16="http://schemas.microsoft.com/office/drawing/2014/main" id="{B4799551-606C-49B7-89E1-B9A4852E71DA}"/>
              </a:ext>
            </a:extLst>
          </p:cNvPr>
          <p:cNvSpPr txBox="1">
            <a:spLocks/>
          </p:cNvSpPr>
          <p:nvPr/>
        </p:nvSpPr>
        <p:spPr>
          <a:xfrm>
            <a:off x="3245792" y="6572509"/>
            <a:ext cx="2560321" cy="230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900" i="1" dirty="0">
                <a:solidFill>
                  <a:schemeClr val="bg1"/>
                </a:solidFill>
              </a:rPr>
              <a:t>Fig. 4. continua.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21B08EA-3554-4207-893B-0E2A0E34A49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622" t="29690" r="40811" b="47035"/>
          <a:stretch/>
        </p:blipFill>
        <p:spPr>
          <a:xfrm>
            <a:off x="4646699" y="5337928"/>
            <a:ext cx="1303195" cy="124835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1C1D956-C415-46DE-B548-2496BF38966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153" t="31372" r="32703" b="36179"/>
          <a:stretch/>
        </p:blipFill>
        <p:spPr>
          <a:xfrm>
            <a:off x="6209344" y="1178658"/>
            <a:ext cx="2617470" cy="13211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537CE3-1A45-4D49-BEEF-4C6699ACD2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9004" y="6225541"/>
            <a:ext cx="538270" cy="52062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5BBDFCA-B89B-4C76-9575-90D07625F4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0255" y="2055948"/>
            <a:ext cx="773929" cy="53247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F35A87D1-2320-4094-B670-6B1C07BBF7CE}"/>
              </a:ext>
            </a:extLst>
          </p:cNvPr>
          <p:cNvSpPr/>
          <p:nvPr/>
        </p:nvSpPr>
        <p:spPr>
          <a:xfrm>
            <a:off x="3224185" y="6232259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a</a:t>
            </a:r>
            <a:endParaRPr lang="es-CO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7698A67-1AF9-4189-991B-D0D20EE6B07A}"/>
              </a:ext>
            </a:extLst>
          </p:cNvPr>
          <p:cNvSpPr/>
          <p:nvPr/>
        </p:nvSpPr>
        <p:spPr>
          <a:xfrm>
            <a:off x="4609319" y="623225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b</a:t>
            </a:r>
            <a:endParaRPr lang="es-CO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28D0571-58C9-46DE-B53A-41E02BFEB7E6}"/>
              </a:ext>
            </a:extLst>
          </p:cNvPr>
          <p:cNvSpPr/>
          <p:nvPr/>
        </p:nvSpPr>
        <p:spPr>
          <a:xfrm>
            <a:off x="6253023" y="2069742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A5287354-07F9-48D1-AF47-2CBEB485DE29}"/>
              </a:ext>
            </a:extLst>
          </p:cNvPr>
          <p:cNvSpPr txBox="1">
            <a:spLocks/>
          </p:cNvSpPr>
          <p:nvPr/>
        </p:nvSpPr>
        <p:spPr>
          <a:xfrm>
            <a:off x="6320732" y="3509315"/>
            <a:ext cx="2383971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solidFill>
                  <a:schemeClr val="bg1"/>
                </a:solidFill>
              </a:rPr>
              <a:t>COMENTARIO  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C8176EF4-0AA2-42EE-A9BB-0030CB8E4444}"/>
              </a:ext>
            </a:extLst>
          </p:cNvPr>
          <p:cNvSpPr txBox="1">
            <a:spLocks/>
          </p:cNvSpPr>
          <p:nvPr/>
        </p:nvSpPr>
        <p:spPr>
          <a:xfrm>
            <a:off x="6363960" y="4992198"/>
            <a:ext cx="2383971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solidFill>
                  <a:schemeClr val="bg1"/>
                </a:solidFill>
              </a:rPr>
              <a:t>CONCLUSIÓN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BA54D8-EC7E-DC4C-96EB-66C9363D79D6}"/>
              </a:ext>
            </a:extLst>
          </p:cNvPr>
          <p:cNvSpPr txBox="1"/>
          <p:nvPr/>
        </p:nvSpPr>
        <p:spPr>
          <a:xfrm>
            <a:off x="7595240" y="156807"/>
            <a:ext cx="129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13888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331</Words>
  <Application>Microsoft Macintosh PowerPoint</Application>
  <PresentationFormat>Presentación en pantalla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NexusSansPro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USUARIO-LENOVO</dc:creator>
  <cp:lastModifiedBy>Javier Brea Folco</cp:lastModifiedBy>
  <cp:revision>37</cp:revision>
  <dcterms:created xsi:type="dcterms:W3CDTF">2019-05-28T20:29:44Z</dcterms:created>
  <dcterms:modified xsi:type="dcterms:W3CDTF">2021-02-10T22:06:25Z</dcterms:modified>
</cp:coreProperties>
</file>